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Extra Bold"/>
      <p:regular r:id="rId17"/>
    </p:embeddedFont>
    <p:embeddedFont>
      <p:font typeface="Arimo"/>
      <p:regular r:id="rId18"/>
    </p:embeddedFont>
    <p:embeddedFont>
      <p:font typeface="Arimo"/>
      <p:regular r:id="rId19"/>
    </p:embeddedFont>
    <p:embeddedFont>
      <p:font typeface="Arimo"/>
      <p:regular r:id="rId20"/>
    </p:embeddedFont>
    <p:embeddedFont>
      <p:font typeface="Arim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772960"/>
            <a:ext cx="13042821" cy="2126337"/>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Đánh Giá Nhận Thức và Mức Độ Tuân Thủ của Điều Dưỡng trong Theo Dõi Cân Nặng Bệnh Nhân Hồi Sức</a:t>
            </a:r>
            <a:endParaRPr lang="en-US" sz="4450" dirty="0"/>
          </a:p>
        </p:txBody>
      </p:sp>
      <p:sp>
        <p:nvSpPr>
          <p:cNvPr id="3" name="Text 1"/>
          <p:cNvSpPr/>
          <p:nvPr/>
        </p:nvSpPr>
        <p:spPr>
          <a:xfrm>
            <a:off x="793790" y="4352925"/>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Nghiên cứu này tập trung vào việc đánh giá nhận thức và mức độ tuân thủ của điều dưỡng trong việc theo dõi cân nặng bệnh nhân tại Khoa Hồi sức tích cực. Theo dõi cân nặng là yếu tố then chốt trong điều chỉnh liều thuốc, đánh giá tình trạng dịch và dinh dưỡng, cũng như quản lý bệnh nhân thở máy. Tuy nhiên, thực tế cho thấy mức độ tuân thủ của điều dưỡng còn nhiều hạn chế do áp lực công việc, thiếu thiết bị và nhận thức chưa đầy đủ. Nghiên cứu này sẽ làm rõ các vấn đề này và đề xuất giải pháp.</a:t>
            </a:r>
            <a:endParaRPr lang="en-US" sz="1750" dirty="0"/>
          </a:p>
        </p:txBody>
      </p:sp>
      <p:sp>
        <p:nvSpPr>
          <p:cNvPr id="4" name="Shape 2"/>
          <p:cNvSpPr/>
          <p:nvPr/>
        </p:nvSpPr>
        <p:spPr>
          <a:xfrm>
            <a:off x="793790" y="6076593"/>
            <a:ext cx="362903" cy="362903"/>
          </a:xfrm>
          <a:prstGeom prst="roundRect">
            <a:avLst>
              <a:gd name="adj" fmla="val 25194296"/>
            </a:avLst>
          </a:prstGeom>
          <a:noFill/>
          <a:ln w="7620">
            <a:solidFill>
              <a:srgbClr val="FFFFFF"/>
            </a:solidFill>
            <a:prstDash val="solid"/>
          </a:ln>
        </p:spPr>
      </p:sp>
      <p:pic>
        <p:nvPicPr>
          <p:cNvPr id="5" name="Image 0" descr="preencoded.png">    </p:cNvPr>
          <p:cNvPicPr>
            <a:picLocks noChangeAspect="1"/>
          </p:cNvPicPr>
          <p:nvPr/>
        </p:nvPicPr>
        <p:blipFill>
          <a:blip r:embed="rId1"/>
          <a:stretch>
            <a:fillRect/>
          </a:stretch>
        </p:blipFill>
        <p:spPr>
          <a:xfrm>
            <a:off x="801410" y="6084213"/>
            <a:ext cx="347663" cy="347663"/>
          </a:xfrm>
          <a:prstGeom prst="rect">
            <a:avLst/>
          </a:prstGeom>
        </p:spPr>
      </p:pic>
      <p:sp>
        <p:nvSpPr>
          <p:cNvPr id="6" name="Text 3"/>
          <p:cNvSpPr/>
          <p:nvPr/>
        </p:nvSpPr>
        <p:spPr>
          <a:xfrm>
            <a:off x="1270040" y="6059686"/>
            <a:ext cx="1479947" cy="396835"/>
          </a:xfrm>
          <a:prstGeom prst="rect">
            <a:avLst/>
          </a:prstGeom>
          <a:noFill/>
          <a:ln/>
        </p:spPr>
        <p:txBody>
          <a:bodyPr wrap="none" lIns="0" tIns="0" rIns="0" bIns="0" rtlCol="0" anchor="t"/>
          <a:lstStyle/>
          <a:p>
            <a:pPr algn="l" indent="0" marL="0">
              <a:lnSpc>
                <a:spcPts val="3100"/>
              </a:lnSpc>
              <a:buNone/>
            </a:pPr>
            <a:r>
              <a:rPr lang="en-US" sz="2200" b="1" dirty="0">
                <a:solidFill>
                  <a:srgbClr val="2A2742"/>
                </a:solidFill>
                <a:latin typeface="Arimo Bold" pitchFamily="34" charset="0"/>
                <a:ea typeface="Arimo Bold" pitchFamily="34" charset="-122"/>
                <a:cs typeface="Arimo Bold" pitchFamily="34" charset="-120"/>
              </a:rPr>
              <a:t>by Kiên Đỗ</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Kết Thúc</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Nghiên cứu này đã đánh giá nhận thức và mức độ tuân thủ của điều dưỡng trong việc theo dõi cân nặng bệnh nhân hồi sức, phân tích mối liên hệ giữa nhận thức và tuân thủ, và đưa ra các khuyến nghị nhằm cải thiện chất lượng chăm sóc. Hy vọng rằng kết quả nghiên cứu sẽ đóng góp vào việc nâng cao nhận thức và tuân thủ của điều dưỡng, từ đó cải thiện sức khỏe và chất lượng cuộc sống của bệnh nhân.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06711"/>
            <a:ext cx="8555831"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Mục Tiêu và Câu Hỏi Nghiên Cứu</a:t>
            </a:r>
            <a:endParaRPr lang="en-US" sz="4450" dirty="0"/>
          </a:p>
        </p:txBody>
      </p:sp>
      <p:sp>
        <p:nvSpPr>
          <p:cNvPr id="3" name="Text 1"/>
          <p:cNvSpPr/>
          <p:nvPr/>
        </p:nvSpPr>
        <p:spPr>
          <a:xfrm>
            <a:off x="793790" y="25824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Mục tiêu nghiên cứu</a:t>
            </a:r>
            <a:endParaRPr lang="en-US" sz="2200" dirty="0"/>
          </a:p>
        </p:txBody>
      </p:sp>
      <p:sp>
        <p:nvSpPr>
          <p:cNvPr id="4" name="Text 2"/>
          <p:cNvSpPr/>
          <p:nvPr/>
        </p:nvSpPr>
        <p:spPr>
          <a:xfrm>
            <a:off x="793790" y="316361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Đánh giá nhận thức của điều dưỡng về tầm quan trọng của việc theo dõi cân nặng bệnh nhân hồi sức.</a:t>
            </a:r>
            <a:endParaRPr lang="en-US" sz="1750" dirty="0"/>
          </a:p>
        </p:txBody>
      </p:sp>
      <p:sp>
        <p:nvSpPr>
          <p:cNvPr id="5" name="Text 3"/>
          <p:cNvSpPr/>
          <p:nvPr/>
        </p:nvSpPr>
        <p:spPr>
          <a:xfrm>
            <a:off x="793790" y="396871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Đánh giá mức độ tuân thủ của điều dưỡng trong việc theo dõi cân nặng hàng ngày.</a:t>
            </a:r>
            <a:endParaRPr lang="en-US" sz="1750" dirty="0"/>
          </a:p>
        </p:txBody>
      </p:sp>
      <p:sp>
        <p:nvSpPr>
          <p:cNvPr id="6" name="Text 4"/>
          <p:cNvSpPr/>
          <p:nvPr/>
        </p:nvSpPr>
        <p:spPr>
          <a:xfrm>
            <a:off x="793790" y="477381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Phân tích mối liên hệ giữa nhận thức và tuân thủ nhằm đưa ra hướng can thiệp cải thiện chất lượng chăm sóc.</a:t>
            </a:r>
            <a:endParaRPr lang="en-US" sz="1750" dirty="0"/>
          </a:p>
        </p:txBody>
      </p:sp>
      <p:sp>
        <p:nvSpPr>
          <p:cNvPr id="7" name="Text 5"/>
          <p:cNvSpPr/>
          <p:nvPr/>
        </p:nvSpPr>
        <p:spPr>
          <a:xfrm>
            <a:off x="7599521" y="25824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Câu hỏi nghiên cứu</a:t>
            </a:r>
            <a:endParaRPr lang="en-US" sz="2200" dirty="0"/>
          </a:p>
        </p:txBody>
      </p:sp>
      <p:sp>
        <p:nvSpPr>
          <p:cNvPr id="8" name="Text 6"/>
          <p:cNvSpPr/>
          <p:nvPr/>
        </p:nvSpPr>
        <p:spPr>
          <a:xfrm>
            <a:off x="7599521" y="316361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Điều dưỡng có nhận thức đúng đắn về tầm quan trọng của việc theo dõi cân nặng không?</a:t>
            </a:r>
            <a:endParaRPr lang="en-US" sz="1750" dirty="0"/>
          </a:p>
        </p:txBody>
      </p:sp>
      <p:sp>
        <p:nvSpPr>
          <p:cNvPr id="9" name="Text 7"/>
          <p:cNvSpPr/>
          <p:nvPr/>
        </p:nvSpPr>
        <p:spPr>
          <a:xfrm>
            <a:off x="7599521" y="396871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Mức độ tuân thủ quy trình đo cân nặng của điều dưỡng ra sao?</a:t>
            </a:r>
            <a:endParaRPr lang="en-US" sz="1750" dirty="0"/>
          </a:p>
        </p:txBody>
      </p:sp>
      <p:sp>
        <p:nvSpPr>
          <p:cNvPr id="10" name="Text 8"/>
          <p:cNvSpPr/>
          <p:nvPr/>
        </p:nvSpPr>
        <p:spPr>
          <a:xfrm>
            <a:off x="7599521" y="477381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Liệu nhận thức cao có đồng nghĩa với tuân thủ tốt hay không?</a:t>
            </a:r>
            <a:endParaRPr lang="en-US" sz="1750" dirty="0"/>
          </a:p>
        </p:txBody>
      </p:sp>
      <p:sp>
        <p:nvSpPr>
          <p:cNvPr id="11" name="Text 9"/>
          <p:cNvSpPr/>
          <p:nvPr/>
        </p:nvSpPr>
        <p:spPr>
          <a:xfrm>
            <a:off x="793790" y="583406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Nghiên cứu này nhằm mục tiêu làm sáng tỏ nhận thức và mức độ tuân thủ của điều dưỡng trong việc theo dõi cân nặng bệnh nhân hồi sức. Các câu hỏi nghiên cứu tập trung vào việc xác định liệu nhận thức có ảnh hưởng đến tuân thủ và tìm kiếm các giải pháp cải thiện chất lượng chăm sóc.</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74708"/>
            <a:ext cx="8296989"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Tổng Quan Tài Liệu Nghiên Cứu</a:t>
            </a:r>
            <a:endParaRPr lang="en-US" sz="4450" dirty="0"/>
          </a:p>
        </p:txBody>
      </p:sp>
      <p:sp>
        <p:nvSpPr>
          <p:cNvPr id="3" name="Shape 1"/>
          <p:cNvSpPr/>
          <p:nvPr/>
        </p:nvSpPr>
        <p:spPr>
          <a:xfrm>
            <a:off x="793790" y="2637115"/>
            <a:ext cx="4196358" cy="2773799"/>
          </a:xfrm>
          <a:prstGeom prst="roundRect">
            <a:avLst>
              <a:gd name="adj" fmla="val 3435"/>
            </a:avLst>
          </a:prstGeom>
          <a:solidFill>
            <a:srgbClr val="E9E6FA"/>
          </a:solidFill>
          <a:ln w="7620">
            <a:solidFill>
              <a:srgbClr val="BDB8DF"/>
            </a:solidFill>
            <a:prstDash val="solid"/>
          </a:ln>
        </p:spPr>
      </p:sp>
      <p:sp>
        <p:nvSpPr>
          <p:cNvPr id="4" name="Text 2"/>
          <p:cNvSpPr/>
          <p:nvPr/>
        </p:nvSpPr>
        <p:spPr>
          <a:xfrm>
            <a:off x="1028224" y="287154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Khái niệm và vai trò</a:t>
            </a:r>
            <a:endParaRPr lang="en-US" sz="2200" dirty="0"/>
          </a:p>
        </p:txBody>
      </p:sp>
      <p:sp>
        <p:nvSpPr>
          <p:cNvPr id="5" name="Text 3"/>
          <p:cNvSpPr/>
          <p:nvPr/>
        </p:nvSpPr>
        <p:spPr>
          <a:xfrm>
            <a:off x="1028224" y="3361968"/>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Cân nặng quyết định liều thuốc, định hướng điều trị và hỗ trợ dinh dưỡng. Cân giường được xem là tiêu chuẩn vàng nhưng gặp hạn chế về chi phí và kỹ thuật.</a:t>
            </a:r>
            <a:endParaRPr lang="en-US" sz="1750" dirty="0"/>
          </a:p>
        </p:txBody>
      </p:sp>
      <p:sp>
        <p:nvSpPr>
          <p:cNvPr id="6" name="Shape 4"/>
          <p:cNvSpPr/>
          <p:nvPr/>
        </p:nvSpPr>
        <p:spPr>
          <a:xfrm>
            <a:off x="5216962" y="2637115"/>
            <a:ext cx="4196358" cy="2773799"/>
          </a:xfrm>
          <a:prstGeom prst="roundRect">
            <a:avLst>
              <a:gd name="adj" fmla="val 3435"/>
            </a:avLst>
          </a:prstGeom>
          <a:solidFill>
            <a:srgbClr val="E9E6FA"/>
          </a:solidFill>
          <a:ln w="7620">
            <a:solidFill>
              <a:srgbClr val="BDB8DF"/>
            </a:solidFill>
            <a:prstDash val="solid"/>
          </a:ln>
        </p:spPr>
      </p:sp>
      <p:sp>
        <p:nvSpPr>
          <p:cNvPr id="7" name="Text 5"/>
          <p:cNvSpPr/>
          <p:nvPr/>
        </p:nvSpPr>
        <p:spPr>
          <a:xfrm>
            <a:off x="5451396" y="2871549"/>
            <a:ext cx="3009543"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Vai trò của điều dưỡng</a:t>
            </a:r>
            <a:endParaRPr lang="en-US" sz="2200" dirty="0"/>
          </a:p>
        </p:txBody>
      </p:sp>
      <p:sp>
        <p:nvSpPr>
          <p:cNvPr id="8" name="Text 6"/>
          <p:cNvSpPr/>
          <p:nvPr/>
        </p:nvSpPr>
        <p:spPr>
          <a:xfrm>
            <a:off x="5451396" y="3361968"/>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Điều dưỡng thực hiện đo, ghi chép và báo cáo kết quả cân nặng hàng ngày, giúp phát hiện sớm thay đổi để điều chỉnh kịp thời.</a:t>
            </a:r>
            <a:endParaRPr lang="en-US" sz="1750" dirty="0"/>
          </a:p>
        </p:txBody>
      </p:sp>
      <p:sp>
        <p:nvSpPr>
          <p:cNvPr id="9" name="Shape 7"/>
          <p:cNvSpPr/>
          <p:nvPr/>
        </p:nvSpPr>
        <p:spPr>
          <a:xfrm>
            <a:off x="9640133" y="2637115"/>
            <a:ext cx="4196358" cy="2773799"/>
          </a:xfrm>
          <a:prstGeom prst="roundRect">
            <a:avLst>
              <a:gd name="adj" fmla="val 3435"/>
            </a:avLst>
          </a:prstGeom>
          <a:solidFill>
            <a:srgbClr val="E9E6FA"/>
          </a:solidFill>
          <a:ln w="7620">
            <a:solidFill>
              <a:srgbClr val="BDB8DF"/>
            </a:solidFill>
            <a:prstDash val="solid"/>
          </a:ln>
        </p:spPr>
      </p:sp>
      <p:sp>
        <p:nvSpPr>
          <p:cNvPr id="10" name="Text 8"/>
          <p:cNvSpPr/>
          <p:nvPr/>
        </p:nvSpPr>
        <p:spPr>
          <a:xfrm>
            <a:off x="9874568" y="287154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Nghiên cứu liên quan</a:t>
            </a:r>
            <a:endParaRPr lang="en-US" sz="2200" dirty="0"/>
          </a:p>
        </p:txBody>
      </p:sp>
      <p:sp>
        <p:nvSpPr>
          <p:cNvPr id="11" name="Text 9"/>
          <p:cNvSpPr/>
          <p:nvPr/>
        </p:nvSpPr>
        <p:spPr>
          <a:xfrm>
            <a:off x="9874568" y="3361968"/>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Nghiên cứu quốc tế cho thấy tỷ lệ tuân thủ chỉ đạt khoảng 60–70%, các yếu tố như thiếu nhận thức, áp lực công việc và thiết bị không đầy đủ góp phần làm sai lệch kết quả.</a:t>
            </a:r>
            <a:endParaRPr lang="en-US" sz="1750" dirty="0"/>
          </a:p>
        </p:txBody>
      </p:sp>
      <p:sp>
        <p:nvSpPr>
          <p:cNvPr id="12" name="Text 10"/>
          <p:cNvSpPr/>
          <p:nvPr/>
        </p:nvSpPr>
        <p:spPr>
          <a:xfrm>
            <a:off x="793790" y="5666065"/>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Theo dõi cân nặng trong ICU không chỉ là một chỉ số sức khỏe mà còn là yếu tố quyết định trong điều trị và dinh dưỡng. Điều dưỡng đóng vai trò quan trọng trong việc thực hiện và báo cáo kết quả. Tuy nhiên, các nghiên cứu cho thấy tỷ lệ tuân thủ còn thấp do nhiều yếu tố khác nhau.</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95375"/>
            <a:ext cx="6888599"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Phương Pháp Nghiên Cứu</a:t>
            </a:r>
            <a:endParaRPr lang="en-US" sz="4450" dirty="0"/>
          </a:p>
        </p:txBody>
      </p:sp>
      <p:sp>
        <p:nvSpPr>
          <p:cNvPr id="3" name="Shape 1"/>
          <p:cNvSpPr/>
          <p:nvPr/>
        </p:nvSpPr>
        <p:spPr>
          <a:xfrm>
            <a:off x="793790" y="2512933"/>
            <a:ext cx="510302" cy="510302"/>
          </a:xfrm>
          <a:prstGeom prst="roundRect">
            <a:avLst>
              <a:gd name="adj" fmla="val 18669"/>
            </a:avLst>
          </a:prstGeom>
          <a:solidFill>
            <a:srgbClr val="E9E6FA"/>
          </a:solidFill>
          <a:ln w="7620">
            <a:solidFill>
              <a:srgbClr val="BDB8DF"/>
            </a:solidFill>
            <a:prstDash val="solid"/>
          </a:ln>
        </p:spPr>
      </p:sp>
      <p:sp>
        <p:nvSpPr>
          <p:cNvPr id="4" name="Text 2"/>
          <p:cNvSpPr/>
          <p:nvPr/>
        </p:nvSpPr>
        <p:spPr>
          <a:xfrm>
            <a:off x="878860" y="255543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5" name="Text 3"/>
          <p:cNvSpPr/>
          <p:nvPr/>
        </p:nvSpPr>
        <p:spPr>
          <a:xfrm>
            <a:off x="1530906" y="25129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Thiết kế nghiên cứu</a:t>
            </a:r>
            <a:endParaRPr lang="en-US" sz="2200" dirty="0"/>
          </a:p>
        </p:txBody>
      </p:sp>
      <p:sp>
        <p:nvSpPr>
          <p:cNvPr id="6" name="Text 4"/>
          <p:cNvSpPr/>
          <p:nvPr/>
        </p:nvSpPr>
        <p:spPr>
          <a:xfrm>
            <a:off x="1530906" y="3003352"/>
            <a:ext cx="5670947"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Nghiên cứu cắt ngang mô tả kết hợp phân tích nhằm khảo sát thực trạng và phân tích mối liên hệ giữa nhận thức và tuân thủ.</a:t>
            </a:r>
            <a:endParaRPr lang="en-US" sz="1750" dirty="0"/>
          </a:p>
        </p:txBody>
      </p:sp>
      <p:sp>
        <p:nvSpPr>
          <p:cNvPr id="7" name="Shape 5"/>
          <p:cNvSpPr/>
          <p:nvPr/>
        </p:nvSpPr>
        <p:spPr>
          <a:xfrm>
            <a:off x="7428667" y="2512933"/>
            <a:ext cx="510302" cy="510302"/>
          </a:xfrm>
          <a:prstGeom prst="roundRect">
            <a:avLst>
              <a:gd name="adj" fmla="val 18669"/>
            </a:avLst>
          </a:prstGeom>
          <a:solidFill>
            <a:srgbClr val="E9E6FA"/>
          </a:solidFill>
          <a:ln w="7620">
            <a:solidFill>
              <a:srgbClr val="BDB8DF"/>
            </a:solidFill>
            <a:prstDash val="solid"/>
          </a:ln>
        </p:spPr>
      </p:sp>
      <p:sp>
        <p:nvSpPr>
          <p:cNvPr id="8" name="Text 6"/>
          <p:cNvSpPr/>
          <p:nvPr/>
        </p:nvSpPr>
        <p:spPr>
          <a:xfrm>
            <a:off x="7513737" y="2555438"/>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9" name="Text 7"/>
          <p:cNvSpPr/>
          <p:nvPr/>
        </p:nvSpPr>
        <p:spPr>
          <a:xfrm>
            <a:off x="8165783" y="25129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Đối tượng và mẫu</a:t>
            </a:r>
            <a:endParaRPr lang="en-US" sz="2200" dirty="0"/>
          </a:p>
        </p:txBody>
      </p:sp>
      <p:sp>
        <p:nvSpPr>
          <p:cNvPr id="10" name="Text 8"/>
          <p:cNvSpPr/>
          <p:nvPr/>
        </p:nvSpPr>
        <p:spPr>
          <a:xfrm>
            <a:off x="8165783" y="3003352"/>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30 điều dưỡng tại Khoa Hồi sức tích cực chống độc yêu cầu, Bệnh viện Đa khoa tỉnh Phú Thọ.</a:t>
            </a:r>
            <a:endParaRPr lang="en-US" sz="1750" dirty="0"/>
          </a:p>
        </p:txBody>
      </p:sp>
      <p:sp>
        <p:nvSpPr>
          <p:cNvPr id="11" name="Shape 9"/>
          <p:cNvSpPr/>
          <p:nvPr/>
        </p:nvSpPr>
        <p:spPr>
          <a:xfrm>
            <a:off x="793790" y="4574024"/>
            <a:ext cx="510302" cy="510302"/>
          </a:xfrm>
          <a:prstGeom prst="roundRect">
            <a:avLst>
              <a:gd name="adj" fmla="val 18669"/>
            </a:avLst>
          </a:prstGeom>
          <a:solidFill>
            <a:srgbClr val="E9E6FA"/>
          </a:solidFill>
          <a:ln w="7620">
            <a:solidFill>
              <a:srgbClr val="BDB8DF"/>
            </a:solidFill>
            <a:prstDash val="solid"/>
          </a:ln>
        </p:spPr>
      </p:sp>
      <p:sp>
        <p:nvSpPr>
          <p:cNvPr id="12" name="Text 10"/>
          <p:cNvSpPr/>
          <p:nvPr/>
        </p:nvSpPr>
        <p:spPr>
          <a:xfrm>
            <a:off x="878860" y="461652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3" name="Text 11"/>
          <p:cNvSpPr/>
          <p:nvPr/>
        </p:nvSpPr>
        <p:spPr>
          <a:xfrm>
            <a:off x="1530906" y="457402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Công cụ thu thập</a:t>
            </a:r>
            <a:endParaRPr lang="en-US" sz="2200" dirty="0"/>
          </a:p>
        </p:txBody>
      </p:sp>
      <p:sp>
        <p:nvSpPr>
          <p:cNvPr id="14" name="Text 12"/>
          <p:cNvSpPr/>
          <p:nvPr/>
        </p:nvSpPr>
        <p:spPr>
          <a:xfrm>
            <a:off x="1530906" y="5064443"/>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Bảng kiểm đánh giá tuân thủ (10 tiêu chí) và bảng khảo sát nhận thức (15 câu hỏi trên thang Likert).</a:t>
            </a:r>
            <a:endParaRPr lang="en-US" sz="1750" dirty="0"/>
          </a:p>
        </p:txBody>
      </p:sp>
      <p:sp>
        <p:nvSpPr>
          <p:cNvPr id="15" name="Shape 13"/>
          <p:cNvSpPr/>
          <p:nvPr/>
        </p:nvSpPr>
        <p:spPr>
          <a:xfrm>
            <a:off x="7428667" y="4574024"/>
            <a:ext cx="510302" cy="510302"/>
          </a:xfrm>
          <a:prstGeom prst="roundRect">
            <a:avLst>
              <a:gd name="adj" fmla="val 18669"/>
            </a:avLst>
          </a:prstGeom>
          <a:solidFill>
            <a:srgbClr val="E9E6FA"/>
          </a:solidFill>
          <a:ln w="7620">
            <a:solidFill>
              <a:srgbClr val="BDB8DF"/>
            </a:solidFill>
            <a:prstDash val="solid"/>
          </a:ln>
        </p:spPr>
      </p:sp>
      <p:sp>
        <p:nvSpPr>
          <p:cNvPr id="16" name="Text 14"/>
          <p:cNvSpPr/>
          <p:nvPr/>
        </p:nvSpPr>
        <p:spPr>
          <a:xfrm>
            <a:off x="7513737" y="461652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17" name="Text 15"/>
          <p:cNvSpPr/>
          <p:nvPr/>
        </p:nvSpPr>
        <p:spPr>
          <a:xfrm>
            <a:off x="8165783" y="457402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Phân tích số liệu</a:t>
            </a:r>
            <a:endParaRPr lang="en-US" sz="2200" dirty="0"/>
          </a:p>
        </p:txBody>
      </p:sp>
      <p:sp>
        <p:nvSpPr>
          <p:cNvPr id="18" name="Text 16"/>
          <p:cNvSpPr/>
          <p:nvPr/>
        </p:nvSpPr>
        <p:spPr>
          <a:xfrm>
            <a:off x="8165783" y="5064443"/>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Sử dụng phần mềm SPSS hoặc Excel để phân tích dữ liệu, thống kê mô tả và suy luận.</a:t>
            </a:r>
            <a:endParaRPr lang="en-US" sz="1750" dirty="0"/>
          </a:p>
        </p:txBody>
      </p:sp>
      <p:sp>
        <p:nvSpPr>
          <p:cNvPr id="19" name="Text 17"/>
          <p:cNvSpPr/>
          <p:nvPr/>
        </p:nvSpPr>
        <p:spPr>
          <a:xfrm>
            <a:off x="793790" y="6045398"/>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Nghiên cứu sử dụng thiết kế cắt ngang mô tả kết hợp phân tích để khảo sát thực trạng và mối liên hệ giữa nhận thức và tuân thủ. Đối tượng nghiên cứu là 30 điều dưỡng tại Khoa Hồi sức tích cực. Dữ liệu được thu thập bằng bảng kiểm và bảng khảo sát, sau đó phân tích bằng SPSS hoặc Excel.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36138" y="421243"/>
            <a:ext cx="5296257" cy="478750"/>
          </a:xfrm>
          <a:prstGeom prst="rect">
            <a:avLst/>
          </a:prstGeom>
          <a:noFill/>
          <a:ln/>
        </p:spPr>
        <p:txBody>
          <a:bodyPr wrap="none" lIns="0" tIns="0" rIns="0" bIns="0" rtlCol="0" anchor="t"/>
          <a:lstStyle/>
          <a:p>
            <a:pPr algn="l" indent="0" marL="0">
              <a:lnSpc>
                <a:spcPts val="3750"/>
              </a:lnSpc>
              <a:buNone/>
            </a:pPr>
            <a:r>
              <a:rPr lang="en-US" sz="3000" b="1" dirty="0">
                <a:solidFill>
                  <a:srgbClr val="231971"/>
                </a:solidFill>
                <a:latin typeface="Outfit Extra Bold" pitchFamily="34" charset="0"/>
                <a:ea typeface="Outfit Extra Bold" pitchFamily="34" charset="-122"/>
                <a:cs typeface="Outfit Extra Bold" pitchFamily="34" charset="-120"/>
              </a:rPr>
              <a:t>Kết Quả Dự Kiến - Nhận Thức</a:t>
            </a:r>
            <a:endParaRPr lang="en-US" sz="3000" dirty="0"/>
          </a:p>
        </p:txBody>
      </p:sp>
      <p:pic>
        <p:nvPicPr>
          <p:cNvPr id="3" name="Image 0" descr="preencoded.png">    </p:cNvPr>
          <p:cNvPicPr>
            <a:picLocks noChangeAspect="1"/>
          </p:cNvPicPr>
          <p:nvPr/>
        </p:nvPicPr>
        <p:blipFill>
          <a:blip r:embed="rId1"/>
          <a:stretch>
            <a:fillRect/>
          </a:stretch>
        </p:blipFill>
        <p:spPr>
          <a:xfrm>
            <a:off x="536138" y="1206341"/>
            <a:ext cx="13558123" cy="7408902"/>
          </a:xfrm>
          <a:prstGeom prst="rect">
            <a:avLst/>
          </a:prstGeom>
        </p:spPr>
      </p:pic>
      <p:sp>
        <p:nvSpPr>
          <p:cNvPr id="4" name="Shape 1"/>
          <p:cNvSpPr/>
          <p:nvPr/>
        </p:nvSpPr>
        <p:spPr>
          <a:xfrm>
            <a:off x="4458772" y="8645723"/>
            <a:ext cx="153114" cy="153114"/>
          </a:xfrm>
          <a:prstGeom prst="roundRect">
            <a:avLst>
              <a:gd name="adj" fmla="val 11944"/>
            </a:avLst>
          </a:prstGeom>
          <a:solidFill>
            <a:srgbClr val="100943"/>
          </a:solidFill>
          <a:ln/>
        </p:spPr>
      </p:sp>
      <p:sp>
        <p:nvSpPr>
          <p:cNvPr id="5" name="Text 2"/>
          <p:cNvSpPr/>
          <p:nvPr/>
        </p:nvSpPr>
        <p:spPr>
          <a:xfrm>
            <a:off x="4672846" y="8645723"/>
            <a:ext cx="280988" cy="153114"/>
          </a:xfrm>
          <a:prstGeom prst="rect">
            <a:avLst/>
          </a:prstGeom>
          <a:noFill/>
          <a:ln/>
        </p:spPr>
        <p:txBody>
          <a:bodyPr wrap="none" lIns="0" tIns="0" rIns="0" bIns="0" rtlCol="0" anchor="t"/>
          <a:lstStyle/>
          <a:p>
            <a:pPr algn="l" indent="0" marL="0">
              <a:lnSpc>
                <a:spcPts val="1200"/>
              </a:lnSpc>
              <a:buNone/>
            </a:pPr>
            <a:r>
              <a:rPr lang="en-US" sz="1200" dirty="0">
                <a:solidFill>
                  <a:srgbClr val="2A2742"/>
                </a:solidFill>
                <a:latin typeface="Arimo" pitchFamily="34" charset="0"/>
                <a:ea typeface="Arimo" pitchFamily="34" charset="-122"/>
                <a:cs typeface="Arimo" pitchFamily="34" charset="-120"/>
              </a:rPr>
              <a:t>Cao</a:t>
            </a:r>
            <a:endParaRPr lang="en-US" sz="1200" dirty="0"/>
          </a:p>
        </p:txBody>
      </p:sp>
      <p:sp>
        <p:nvSpPr>
          <p:cNvPr id="6" name="Shape 3"/>
          <p:cNvSpPr/>
          <p:nvPr/>
        </p:nvSpPr>
        <p:spPr>
          <a:xfrm>
            <a:off x="6840617" y="8645723"/>
            <a:ext cx="153114" cy="153114"/>
          </a:xfrm>
          <a:prstGeom prst="roundRect">
            <a:avLst>
              <a:gd name="adj" fmla="val 11944"/>
            </a:avLst>
          </a:prstGeom>
          <a:solidFill>
            <a:srgbClr val="2B19B2"/>
          </a:solidFill>
          <a:ln/>
        </p:spPr>
      </p:sp>
      <p:sp>
        <p:nvSpPr>
          <p:cNvPr id="7" name="Text 4"/>
          <p:cNvSpPr/>
          <p:nvPr/>
        </p:nvSpPr>
        <p:spPr>
          <a:xfrm>
            <a:off x="7054691" y="8645723"/>
            <a:ext cx="734854" cy="153114"/>
          </a:xfrm>
          <a:prstGeom prst="rect">
            <a:avLst/>
          </a:prstGeom>
          <a:noFill/>
          <a:ln/>
        </p:spPr>
        <p:txBody>
          <a:bodyPr wrap="none" lIns="0" tIns="0" rIns="0" bIns="0" rtlCol="0" anchor="t"/>
          <a:lstStyle/>
          <a:p>
            <a:pPr algn="l" indent="0" marL="0">
              <a:lnSpc>
                <a:spcPts val="1200"/>
              </a:lnSpc>
              <a:buNone/>
            </a:pPr>
            <a:r>
              <a:rPr lang="en-US" sz="1200" dirty="0">
                <a:solidFill>
                  <a:srgbClr val="2A2742"/>
                </a:solidFill>
                <a:latin typeface="Arimo" pitchFamily="34" charset="0"/>
                <a:ea typeface="Arimo" pitchFamily="34" charset="-122"/>
                <a:cs typeface="Arimo" pitchFamily="34" charset="-120"/>
              </a:rPr>
              <a:t>Trung bình</a:t>
            </a:r>
            <a:endParaRPr lang="en-US" sz="1200" dirty="0"/>
          </a:p>
        </p:txBody>
      </p:sp>
      <p:sp>
        <p:nvSpPr>
          <p:cNvPr id="8" name="Shape 5"/>
          <p:cNvSpPr/>
          <p:nvPr/>
        </p:nvSpPr>
        <p:spPr>
          <a:xfrm>
            <a:off x="9676448" y="8645723"/>
            <a:ext cx="153114" cy="153114"/>
          </a:xfrm>
          <a:prstGeom prst="roundRect">
            <a:avLst>
              <a:gd name="adj" fmla="val 11944"/>
            </a:avLst>
          </a:prstGeom>
          <a:solidFill>
            <a:srgbClr val="6F5FE9"/>
          </a:solidFill>
          <a:ln/>
        </p:spPr>
      </p:sp>
      <p:sp>
        <p:nvSpPr>
          <p:cNvPr id="9" name="Text 6"/>
          <p:cNvSpPr/>
          <p:nvPr/>
        </p:nvSpPr>
        <p:spPr>
          <a:xfrm>
            <a:off x="9890522" y="8645723"/>
            <a:ext cx="349091" cy="153114"/>
          </a:xfrm>
          <a:prstGeom prst="rect">
            <a:avLst/>
          </a:prstGeom>
          <a:noFill/>
          <a:ln/>
        </p:spPr>
        <p:txBody>
          <a:bodyPr wrap="none" lIns="0" tIns="0" rIns="0" bIns="0" rtlCol="0" anchor="t"/>
          <a:lstStyle/>
          <a:p>
            <a:pPr algn="l" indent="0" marL="0">
              <a:lnSpc>
                <a:spcPts val="1200"/>
              </a:lnSpc>
              <a:buNone/>
            </a:pPr>
            <a:r>
              <a:rPr lang="en-US" sz="1200" dirty="0">
                <a:solidFill>
                  <a:srgbClr val="2A2742"/>
                </a:solidFill>
                <a:latin typeface="Arimo" pitchFamily="34" charset="0"/>
                <a:ea typeface="Arimo" pitchFamily="34" charset="-122"/>
                <a:cs typeface="Arimo" pitchFamily="34" charset="-120"/>
              </a:rPr>
              <a:t>Thấp</a:t>
            </a:r>
            <a:endParaRPr lang="en-US" sz="1200" dirty="0"/>
          </a:p>
        </p:txBody>
      </p:sp>
      <p:sp>
        <p:nvSpPr>
          <p:cNvPr id="10" name="Text 7"/>
          <p:cNvSpPr/>
          <p:nvPr/>
        </p:nvSpPr>
        <p:spPr>
          <a:xfrm>
            <a:off x="536138" y="8971121"/>
            <a:ext cx="13558123" cy="490299"/>
          </a:xfrm>
          <a:prstGeom prst="rect">
            <a:avLst/>
          </a:prstGeom>
          <a:noFill/>
          <a:ln/>
        </p:spPr>
        <p:txBody>
          <a:bodyPr wrap="square" lIns="0" tIns="0" rIns="0" bIns="0" rtlCol="0" anchor="t"/>
          <a:lstStyle/>
          <a:p>
            <a:pPr algn="l" indent="0" marL="0">
              <a:lnSpc>
                <a:spcPts val="1900"/>
              </a:lnSpc>
              <a:buNone/>
            </a:pPr>
            <a:r>
              <a:rPr lang="en-US" sz="1200" dirty="0">
                <a:solidFill>
                  <a:srgbClr val="2A2742"/>
                </a:solidFill>
                <a:latin typeface="Arimo" pitchFamily="34" charset="0"/>
                <a:ea typeface="Arimo" pitchFamily="34" charset="-122"/>
                <a:cs typeface="Arimo" pitchFamily="34" charset="-120"/>
              </a:rPr>
              <a:t>Dựa trên bảng khảo sát 15 câu, điểm trung bình nhận thức cho từng điều dưỡng được tính và phân loại thành các mức cao, trung bình, thấp. Biểu đồ minh họa tỷ lệ điều dưỡng có nhận thức cao (30%), trung bình (50%) và thấp (20%).</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39735"/>
          </a:xfrm>
          <a:prstGeom prst="rect">
            <a:avLst/>
          </a:prstGeom>
        </p:spPr>
      </p:pic>
      <p:sp>
        <p:nvSpPr>
          <p:cNvPr id="3" name="Text 0"/>
          <p:cNvSpPr/>
          <p:nvPr/>
        </p:nvSpPr>
        <p:spPr>
          <a:xfrm>
            <a:off x="739140" y="3390424"/>
            <a:ext cx="6851452" cy="659844"/>
          </a:xfrm>
          <a:prstGeom prst="rect">
            <a:avLst/>
          </a:prstGeom>
          <a:noFill/>
          <a:ln/>
        </p:spPr>
        <p:txBody>
          <a:bodyPr wrap="none" lIns="0" tIns="0" rIns="0" bIns="0" rtlCol="0" anchor="t"/>
          <a:lstStyle/>
          <a:p>
            <a:pPr algn="l" indent="0" marL="0">
              <a:lnSpc>
                <a:spcPts val="5150"/>
              </a:lnSpc>
              <a:buNone/>
            </a:pPr>
            <a:r>
              <a:rPr lang="en-US" sz="4150" b="1" dirty="0">
                <a:solidFill>
                  <a:srgbClr val="231971"/>
                </a:solidFill>
                <a:latin typeface="Outfit Extra Bold" pitchFamily="34" charset="0"/>
                <a:ea typeface="Outfit Extra Bold" pitchFamily="34" charset="-122"/>
                <a:cs typeface="Outfit Extra Bold" pitchFamily="34" charset="-120"/>
              </a:rPr>
              <a:t>Kết Quả Dự Kiến - Tuân Thủ</a:t>
            </a:r>
            <a:endParaRPr lang="en-US" sz="4150" dirty="0"/>
          </a:p>
        </p:txBody>
      </p:sp>
      <p:sp>
        <p:nvSpPr>
          <p:cNvPr id="4" name="Text 1"/>
          <p:cNvSpPr/>
          <p:nvPr/>
        </p:nvSpPr>
        <p:spPr>
          <a:xfrm>
            <a:off x="739140" y="4472464"/>
            <a:ext cx="4172903" cy="696873"/>
          </a:xfrm>
          <a:prstGeom prst="rect">
            <a:avLst/>
          </a:prstGeom>
          <a:noFill/>
          <a:ln/>
        </p:spPr>
        <p:txBody>
          <a:bodyPr wrap="none" lIns="0" tIns="0" rIns="0" bIns="0" rtlCol="0" anchor="t"/>
          <a:lstStyle/>
          <a:p>
            <a:pPr algn="ctr" indent="0" marL="0">
              <a:lnSpc>
                <a:spcPts val="5450"/>
              </a:lnSpc>
              <a:buNone/>
            </a:pPr>
            <a:r>
              <a:rPr lang="en-US" sz="5450" b="1" dirty="0">
                <a:solidFill>
                  <a:srgbClr val="2A2742"/>
                </a:solidFill>
                <a:latin typeface="Outfit Extra Bold" pitchFamily="34" charset="0"/>
                <a:ea typeface="Outfit Extra Bold" pitchFamily="34" charset="-122"/>
                <a:cs typeface="Outfit Extra Bold" pitchFamily="34" charset="-120"/>
              </a:rPr>
              <a:t>75%</a:t>
            </a:r>
            <a:endParaRPr lang="en-US" sz="5450" dirty="0"/>
          </a:p>
        </p:txBody>
      </p:sp>
      <p:sp>
        <p:nvSpPr>
          <p:cNvPr id="5" name="Text 2"/>
          <p:cNvSpPr/>
          <p:nvPr/>
        </p:nvSpPr>
        <p:spPr>
          <a:xfrm>
            <a:off x="1505664" y="5433179"/>
            <a:ext cx="2639735" cy="329922"/>
          </a:xfrm>
          <a:prstGeom prst="rect">
            <a:avLst/>
          </a:prstGeom>
          <a:noFill/>
          <a:ln/>
        </p:spPr>
        <p:txBody>
          <a:bodyPr wrap="none" lIns="0" tIns="0" rIns="0" bIns="0" rtlCol="0" anchor="t"/>
          <a:lstStyle/>
          <a:p>
            <a:pPr algn="ctr"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Tuân thủ cao</a:t>
            </a:r>
            <a:endParaRPr lang="en-US" sz="2050" dirty="0"/>
          </a:p>
        </p:txBody>
      </p:sp>
      <p:sp>
        <p:nvSpPr>
          <p:cNvPr id="6" name="Text 3"/>
          <p:cNvSpPr/>
          <p:nvPr/>
        </p:nvSpPr>
        <p:spPr>
          <a:xfrm>
            <a:off x="739140" y="5889784"/>
            <a:ext cx="4172903" cy="675799"/>
          </a:xfrm>
          <a:prstGeom prst="rect">
            <a:avLst/>
          </a:prstGeom>
          <a:noFill/>
          <a:ln/>
        </p:spPr>
        <p:txBody>
          <a:bodyPr wrap="square" lIns="0" tIns="0" rIns="0" bIns="0" rtlCol="0" anchor="t"/>
          <a:lstStyle/>
          <a:p>
            <a:pPr algn="ctr" indent="0" marL="0">
              <a:lnSpc>
                <a:spcPts val="2650"/>
              </a:lnSpc>
              <a:buNone/>
            </a:pPr>
            <a:r>
              <a:rPr lang="en-US" sz="1650" dirty="0">
                <a:solidFill>
                  <a:srgbClr val="2A2742"/>
                </a:solidFill>
                <a:latin typeface="Arimo" pitchFamily="34" charset="0"/>
                <a:ea typeface="Arimo" pitchFamily="34" charset="-122"/>
                <a:cs typeface="Arimo" pitchFamily="34" charset="-120"/>
              </a:rPr>
              <a:t>Tỷ lệ điều dưỡng thực hiện đúng quy trình đo cân nặng theo tiêu chuẩn.</a:t>
            </a:r>
            <a:endParaRPr lang="en-US" sz="1650" dirty="0"/>
          </a:p>
        </p:txBody>
      </p:sp>
      <p:sp>
        <p:nvSpPr>
          <p:cNvPr id="7" name="Text 4"/>
          <p:cNvSpPr/>
          <p:nvPr/>
        </p:nvSpPr>
        <p:spPr>
          <a:xfrm>
            <a:off x="5228749" y="4472464"/>
            <a:ext cx="4172903" cy="696873"/>
          </a:xfrm>
          <a:prstGeom prst="rect">
            <a:avLst/>
          </a:prstGeom>
          <a:noFill/>
          <a:ln/>
        </p:spPr>
        <p:txBody>
          <a:bodyPr wrap="none" lIns="0" tIns="0" rIns="0" bIns="0" rtlCol="0" anchor="t"/>
          <a:lstStyle/>
          <a:p>
            <a:pPr algn="ctr" indent="0" marL="0">
              <a:lnSpc>
                <a:spcPts val="5450"/>
              </a:lnSpc>
              <a:buNone/>
            </a:pPr>
            <a:r>
              <a:rPr lang="en-US" sz="5450" b="1" dirty="0">
                <a:solidFill>
                  <a:srgbClr val="2A2742"/>
                </a:solidFill>
                <a:latin typeface="Outfit Extra Bold" pitchFamily="34" charset="0"/>
                <a:ea typeface="Outfit Extra Bold" pitchFamily="34" charset="-122"/>
                <a:cs typeface="Outfit Extra Bold" pitchFamily="34" charset="-120"/>
              </a:rPr>
              <a:t>20%</a:t>
            </a:r>
            <a:endParaRPr lang="en-US" sz="5450" dirty="0"/>
          </a:p>
        </p:txBody>
      </p:sp>
      <p:sp>
        <p:nvSpPr>
          <p:cNvPr id="8" name="Text 5"/>
          <p:cNvSpPr/>
          <p:nvPr/>
        </p:nvSpPr>
        <p:spPr>
          <a:xfrm>
            <a:off x="5995273" y="5433179"/>
            <a:ext cx="2639735" cy="329922"/>
          </a:xfrm>
          <a:prstGeom prst="rect">
            <a:avLst/>
          </a:prstGeom>
          <a:noFill/>
          <a:ln/>
        </p:spPr>
        <p:txBody>
          <a:bodyPr wrap="none" lIns="0" tIns="0" rIns="0" bIns="0" rtlCol="0" anchor="t"/>
          <a:lstStyle/>
          <a:p>
            <a:pPr algn="ctr"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Tuân thủ trung bình</a:t>
            </a:r>
            <a:endParaRPr lang="en-US" sz="2050" dirty="0"/>
          </a:p>
        </p:txBody>
      </p:sp>
      <p:sp>
        <p:nvSpPr>
          <p:cNvPr id="9" name="Text 6"/>
          <p:cNvSpPr/>
          <p:nvPr/>
        </p:nvSpPr>
        <p:spPr>
          <a:xfrm>
            <a:off x="5228749" y="5889784"/>
            <a:ext cx="4172903" cy="675799"/>
          </a:xfrm>
          <a:prstGeom prst="rect">
            <a:avLst/>
          </a:prstGeom>
          <a:noFill/>
          <a:ln/>
        </p:spPr>
        <p:txBody>
          <a:bodyPr wrap="square" lIns="0" tIns="0" rIns="0" bIns="0" rtlCol="0" anchor="t"/>
          <a:lstStyle/>
          <a:p>
            <a:pPr algn="ctr" indent="0" marL="0">
              <a:lnSpc>
                <a:spcPts val="2650"/>
              </a:lnSpc>
              <a:buNone/>
            </a:pPr>
            <a:r>
              <a:rPr lang="en-US" sz="1650" dirty="0">
                <a:solidFill>
                  <a:srgbClr val="2A2742"/>
                </a:solidFill>
                <a:latin typeface="Arimo" pitchFamily="34" charset="0"/>
                <a:ea typeface="Arimo" pitchFamily="34" charset="-122"/>
                <a:cs typeface="Arimo" pitchFamily="34" charset="-120"/>
              </a:rPr>
              <a:t>Tỷ lệ điều dưỡng thực hiện một phần quy trình đo cân nặng.</a:t>
            </a:r>
            <a:endParaRPr lang="en-US" sz="1650" dirty="0"/>
          </a:p>
        </p:txBody>
      </p:sp>
      <p:sp>
        <p:nvSpPr>
          <p:cNvPr id="10" name="Text 7"/>
          <p:cNvSpPr/>
          <p:nvPr/>
        </p:nvSpPr>
        <p:spPr>
          <a:xfrm>
            <a:off x="9718358" y="4472464"/>
            <a:ext cx="4172903" cy="696873"/>
          </a:xfrm>
          <a:prstGeom prst="rect">
            <a:avLst/>
          </a:prstGeom>
          <a:noFill/>
          <a:ln/>
        </p:spPr>
        <p:txBody>
          <a:bodyPr wrap="none" lIns="0" tIns="0" rIns="0" bIns="0" rtlCol="0" anchor="t"/>
          <a:lstStyle/>
          <a:p>
            <a:pPr algn="ctr" indent="0" marL="0">
              <a:lnSpc>
                <a:spcPts val="5450"/>
              </a:lnSpc>
              <a:buNone/>
            </a:pPr>
            <a:r>
              <a:rPr lang="en-US" sz="5450" b="1" dirty="0">
                <a:solidFill>
                  <a:srgbClr val="2A2742"/>
                </a:solidFill>
                <a:latin typeface="Outfit Extra Bold" pitchFamily="34" charset="0"/>
                <a:ea typeface="Outfit Extra Bold" pitchFamily="34" charset="-122"/>
                <a:cs typeface="Outfit Extra Bold" pitchFamily="34" charset="-120"/>
              </a:rPr>
              <a:t>5%</a:t>
            </a:r>
            <a:endParaRPr lang="en-US" sz="5450" dirty="0"/>
          </a:p>
        </p:txBody>
      </p:sp>
      <p:sp>
        <p:nvSpPr>
          <p:cNvPr id="11" name="Text 8"/>
          <p:cNvSpPr/>
          <p:nvPr/>
        </p:nvSpPr>
        <p:spPr>
          <a:xfrm>
            <a:off x="10484882" y="5433179"/>
            <a:ext cx="2639735" cy="329922"/>
          </a:xfrm>
          <a:prstGeom prst="rect">
            <a:avLst/>
          </a:prstGeom>
          <a:noFill/>
          <a:ln/>
        </p:spPr>
        <p:txBody>
          <a:bodyPr wrap="none" lIns="0" tIns="0" rIns="0" bIns="0" rtlCol="0" anchor="t"/>
          <a:lstStyle/>
          <a:p>
            <a:pPr algn="ctr"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Tuân thủ thấp</a:t>
            </a:r>
            <a:endParaRPr lang="en-US" sz="2050" dirty="0"/>
          </a:p>
        </p:txBody>
      </p:sp>
      <p:sp>
        <p:nvSpPr>
          <p:cNvPr id="12" name="Text 9"/>
          <p:cNvSpPr/>
          <p:nvPr/>
        </p:nvSpPr>
        <p:spPr>
          <a:xfrm>
            <a:off x="9718358" y="5889784"/>
            <a:ext cx="4172903" cy="675799"/>
          </a:xfrm>
          <a:prstGeom prst="rect">
            <a:avLst/>
          </a:prstGeom>
          <a:noFill/>
          <a:ln/>
        </p:spPr>
        <p:txBody>
          <a:bodyPr wrap="square" lIns="0" tIns="0" rIns="0" bIns="0" rtlCol="0" anchor="t"/>
          <a:lstStyle/>
          <a:p>
            <a:pPr algn="ctr" indent="0" marL="0">
              <a:lnSpc>
                <a:spcPts val="2650"/>
              </a:lnSpc>
              <a:buNone/>
            </a:pPr>
            <a:r>
              <a:rPr lang="en-US" sz="1650" dirty="0">
                <a:solidFill>
                  <a:srgbClr val="2A2742"/>
                </a:solidFill>
                <a:latin typeface="Arimo" pitchFamily="34" charset="0"/>
                <a:ea typeface="Arimo" pitchFamily="34" charset="-122"/>
                <a:cs typeface="Arimo" pitchFamily="34" charset="-120"/>
              </a:rPr>
              <a:t>Tỷ lệ điều dưỡng ít khi thực hiện đúng quy trình đo cân nặng.</a:t>
            </a:r>
            <a:endParaRPr lang="en-US" sz="1650" dirty="0"/>
          </a:p>
        </p:txBody>
      </p:sp>
      <p:sp>
        <p:nvSpPr>
          <p:cNvPr id="13" name="Text 10"/>
          <p:cNvSpPr/>
          <p:nvPr/>
        </p:nvSpPr>
        <p:spPr>
          <a:xfrm>
            <a:off x="739140" y="6803112"/>
            <a:ext cx="13152120" cy="675799"/>
          </a:xfrm>
          <a:prstGeom prst="rect">
            <a:avLst/>
          </a:prstGeom>
          <a:noFill/>
          <a:ln/>
        </p:spPr>
        <p:txBody>
          <a:bodyPr wrap="squar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Quan sát 5 lần đối với mỗi điều dưỡng, điểm trung bình từ tổng số 50 điểm được tính và phân loại mức tuân thủ (cao, trung bình, thấp). Kết quả dự kiến cho thấy 75% điều dưỡng thực hiện đúng quy trình đo cân nặng theo tiêu chuẩn, 20% tuân thủ trung bình và 5% tuân thủ thấp.</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4858" y="600908"/>
            <a:ext cx="13100685" cy="1365885"/>
          </a:xfrm>
          <a:prstGeom prst="rect">
            <a:avLst/>
          </a:prstGeom>
          <a:noFill/>
          <a:ln/>
        </p:spPr>
        <p:txBody>
          <a:bodyPr wrap="square" lIns="0" tIns="0" rIns="0" bIns="0" rtlCol="0" anchor="t"/>
          <a:lstStyle/>
          <a:p>
            <a:pPr algn="l" indent="0" marL="0">
              <a:lnSpc>
                <a:spcPts val="5350"/>
              </a:lnSpc>
              <a:buNone/>
            </a:pPr>
            <a:r>
              <a:rPr lang="en-US" sz="4300" b="1" dirty="0">
                <a:solidFill>
                  <a:srgbClr val="231971"/>
                </a:solidFill>
                <a:latin typeface="Outfit Extra Bold" pitchFamily="34" charset="0"/>
                <a:ea typeface="Outfit Extra Bold" pitchFamily="34" charset="-122"/>
                <a:cs typeface="Outfit Extra Bold" pitchFamily="34" charset="-120"/>
              </a:rPr>
              <a:t>Phân Tích Mối Liên Hệ Giữa Nhận Thức và Tuân Thủ</a:t>
            </a:r>
            <a:endParaRPr lang="en-US" sz="4300" dirty="0"/>
          </a:p>
        </p:txBody>
      </p:sp>
      <p:pic>
        <p:nvPicPr>
          <p:cNvPr id="3" name="Image 0" descr="preencoded.png">    </p:cNvPr>
          <p:cNvPicPr>
            <a:picLocks noChangeAspect="1"/>
          </p:cNvPicPr>
          <p:nvPr/>
        </p:nvPicPr>
        <p:blipFill>
          <a:blip r:embed="rId1"/>
          <a:stretch>
            <a:fillRect/>
          </a:stretch>
        </p:blipFill>
        <p:spPr>
          <a:xfrm>
            <a:off x="764858" y="2403753"/>
            <a:ext cx="1092637" cy="1311116"/>
          </a:xfrm>
          <a:prstGeom prst="rect">
            <a:avLst/>
          </a:prstGeom>
        </p:spPr>
      </p:pic>
      <p:sp>
        <p:nvSpPr>
          <p:cNvPr id="4" name="Text 1"/>
          <p:cNvSpPr/>
          <p:nvPr/>
        </p:nvSpPr>
        <p:spPr>
          <a:xfrm>
            <a:off x="2185273" y="2622233"/>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2A2742"/>
                </a:solidFill>
                <a:latin typeface="Outfit Extra Bold" pitchFamily="34" charset="0"/>
                <a:ea typeface="Outfit Extra Bold" pitchFamily="34" charset="-122"/>
                <a:cs typeface="Outfit Extra Bold" pitchFamily="34" charset="-120"/>
              </a:rPr>
              <a:t>Nhận thức cao</a:t>
            </a:r>
            <a:endParaRPr lang="en-US" sz="2150" dirty="0"/>
          </a:p>
        </p:txBody>
      </p:sp>
      <p:sp>
        <p:nvSpPr>
          <p:cNvPr id="5" name="Text 2"/>
          <p:cNvSpPr/>
          <p:nvPr/>
        </p:nvSpPr>
        <p:spPr>
          <a:xfrm>
            <a:off x="2185273" y="3094673"/>
            <a:ext cx="11680269" cy="349568"/>
          </a:xfrm>
          <a:prstGeom prst="rect">
            <a:avLst/>
          </a:prstGeom>
          <a:noFill/>
          <a:ln/>
        </p:spPr>
        <p:txBody>
          <a:bodyPr wrap="none" lIns="0" tIns="0" rIns="0" bIns="0" rtlCol="0" anchor="t"/>
          <a:lstStyle/>
          <a:p>
            <a:pPr algn="l" indent="0" marL="0">
              <a:lnSpc>
                <a:spcPts val="2750"/>
              </a:lnSpc>
              <a:buNone/>
            </a:pPr>
            <a:r>
              <a:rPr lang="en-US" sz="1700" dirty="0">
                <a:solidFill>
                  <a:srgbClr val="2A2742"/>
                </a:solidFill>
                <a:latin typeface="Arimo" pitchFamily="34" charset="0"/>
                <a:ea typeface="Arimo" pitchFamily="34" charset="-122"/>
                <a:cs typeface="Arimo" pitchFamily="34" charset="-120"/>
              </a:rPr>
              <a:t>Điểm nhận thức cao trên bảng khảo sát.</a:t>
            </a:r>
            <a:endParaRPr lang="en-US" sz="1700" dirty="0"/>
          </a:p>
        </p:txBody>
      </p:sp>
      <p:pic>
        <p:nvPicPr>
          <p:cNvPr id="6" name="Image 1" descr="preencoded.png">    </p:cNvPr>
          <p:cNvPicPr>
            <a:picLocks noChangeAspect="1"/>
          </p:cNvPicPr>
          <p:nvPr/>
        </p:nvPicPr>
        <p:blipFill>
          <a:blip r:embed="rId2"/>
          <a:stretch>
            <a:fillRect/>
          </a:stretch>
        </p:blipFill>
        <p:spPr>
          <a:xfrm>
            <a:off x="764858" y="3714869"/>
            <a:ext cx="1092637" cy="1311116"/>
          </a:xfrm>
          <a:prstGeom prst="rect">
            <a:avLst/>
          </a:prstGeom>
        </p:spPr>
      </p:pic>
      <p:sp>
        <p:nvSpPr>
          <p:cNvPr id="7" name="Text 3"/>
          <p:cNvSpPr/>
          <p:nvPr/>
        </p:nvSpPr>
        <p:spPr>
          <a:xfrm>
            <a:off x="2185273" y="3933349"/>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2A2742"/>
                </a:solidFill>
                <a:latin typeface="Outfit Extra Bold" pitchFamily="34" charset="0"/>
                <a:ea typeface="Outfit Extra Bold" pitchFamily="34" charset="-122"/>
                <a:cs typeface="Outfit Extra Bold" pitchFamily="34" charset="-120"/>
              </a:rPr>
              <a:t>Tuân thủ tốt</a:t>
            </a:r>
            <a:endParaRPr lang="en-US" sz="2150" dirty="0"/>
          </a:p>
        </p:txBody>
      </p:sp>
      <p:sp>
        <p:nvSpPr>
          <p:cNvPr id="8" name="Text 4"/>
          <p:cNvSpPr/>
          <p:nvPr/>
        </p:nvSpPr>
        <p:spPr>
          <a:xfrm>
            <a:off x="2185273" y="4405789"/>
            <a:ext cx="11680269" cy="349568"/>
          </a:xfrm>
          <a:prstGeom prst="rect">
            <a:avLst/>
          </a:prstGeom>
          <a:noFill/>
          <a:ln/>
        </p:spPr>
        <p:txBody>
          <a:bodyPr wrap="none" lIns="0" tIns="0" rIns="0" bIns="0" rtlCol="0" anchor="t"/>
          <a:lstStyle/>
          <a:p>
            <a:pPr algn="l" indent="0" marL="0">
              <a:lnSpc>
                <a:spcPts val="2750"/>
              </a:lnSpc>
              <a:buNone/>
            </a:pPr>
            <a:r>
              <a:rPr lang="en-US" sz="1700" dirty="0">
                <a:solidFill>
                  <a:srgbClr val="2A2742"/>
                </a:solidFill>
                <a:latin typeface="Arimo" pitchFamily="34" charset="0"/>
                <a:ea typeface="Arimo" pitchFamily="34" charset="-122"/>
                <a:cs typeface="Arimo" pitchFamily="34" charset="-120"/>
              </a:rPr>
              <a:t>Thực hiện đúng quy trình đo cân nặng.</a:t>
            </a:r>
            <a:endParaRPr lang="en-US" sz="1700" dirty="0"/>
          </a:p>
        </p:txBody>
      </p:sp>
      <p:pic>
        <p:nvPicPr>
          <p:cNvPr id="9" name="Image 2" descr="preencoded.png">    </p:cNvPr>
          <p:cNvPicPr>
            <a:picLocks noChangeAspect="1"/>
          </p:cNvPicPr>
          <p:nvPr/>
        </p:nvPicPr>
        <p:blipFill>
          <a:blip r:embed="rId3"/>
          <a:stretch>
            <a:fillRect/>
          </a:stretch>
        </p:blipFill>
        <p:spPr>
          <a:xfrm>
            <a:off x="764858" y="5025985"/>
            <a:ext cx="1092637" cy="1311116"/>
          </a:xfrm>
          <a:prstGeom prst="rect">
            <a:avLst/>
          </a:prstGeom>
        </p:spPr>
      </p:pic>
      <p:sp>
        <p:nvSpPr>
          <p:cNvPr id="10" name="Text 5"/>
          <p:cNvSpPr/>
          <p:nvPr/>
        </p:nvSpPr>
        <p:spPr>
          <a:xfrm>
            <a:off x="2185273" y="5244465"/>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2A2742"/>
                </a:solidFill>
                <a:latin typeface="Outfit Extra Bold" pitchFamily="34" charset="0"/>
                <a:ea typeface="Outfit Extra Bold" pitchFamily="34" charset="-122"/>
                <a:cs typeface="Outfit Extra Bold" pitchFamily="34" charset="-120"/>
              </a:rPr>
              <a:t>Tương quan</a:t>
            </a:r>
            <a:endParaRPr lang="en-US" sz="2150" dirty="0"/>
          </a:p>
        </p:txBody>
      </p:sp>
      <p:sp>
        <p:nvSpPr>
          <p:cNvPr id="11" name="Text 6"/>
          <p:cNvSpPr/>
          <p:nvPr/>
        </p:nvSpPr>
        <p:spPr>
          <a:xfrm>
            <a:off x="2185273" y="5716905"/>
            <a:ext cx="11680269" cy="349568"/>
          </a:xfrm>
          <a:prstGeom prst="rect">
            <a:avLst/>
          </a:prstGeom>
          <a:noFill/>
          <a:ln/>
        </p:spPr>
        <p:txBody>
          <a:bodyPr wrap="none" lIns="0" tIns="0" rIns="0" bIns="0" rtlCol="0" anchor="t"/>
          <a:lstStyle/>
          <a:p>
            <a:pPr algn="l" indent="0" marL="0">
              <a:lnSpc>
                <a:spcPts val="2750"/>
              </a:lnSpc>
              <a:buNone/>
            </a:pPr>
            <a:r>
              <a:rPr lang="en-US" sz="1700" dirty="0">
                <a:solidFill>
                  <a:srgbClr val="2A2742"/>
                </a:solidFill>
                <a:latin typeface="Arimo" pitchFamily="34" charset="0"/>
                <a:ea typeface="Arimo" pitchFamily="34" charset="-122"/>
                <a:cs typeface="Arimo" pitchFamily="34" charset="-120"/>
              </a:rPr>
              <a:t>Mối tương quan trung bình đến mạnh (R khoảng 0.65, p &lt; 0.05).</a:t>
            </a:r>
            <a:endParaRPr lang="en-US" sz="1700" dirty="0"/>
          </a:p>
        </p:txBody>
      </p:sp>
      <p:sp>
        <p:nvSpPr>
          <p:cNvPr id="12" name="Text 7"/>
          <p:cNvSpPr/>
          <p:nvPr/>
        </p:nvSpPr>
        <p:spPr>
          <a:xfrm>
            <a:off x="764858" y="6582847"/>
            <a:ext cx="13100685" cy="1048703"/>
          </a:xfrm>
          <a:prstGeom prst="rect">
            <a:avLst/>
          </a:prstGeom>
          <a:noFill/>
          <a:ln/>
        </p:spPr>
        <p:txBody>
          <a:bodyPr wrap="square" lIns="0" tIns="0" rIns="0" bIns="0" rtlCol="0" anchor="t"/>
          <a:lstStyle/>
          <a:p>
            <a:pPr algn="l" indent="0" marL="0">
              <a:lnSpc>
                <a:spcPts val="2750"/>
              </a:lnSpc>
              <a:buNone/>
            </a:pPr>
            <a:r>
              <a:rPr lang="en-US" sz="1700" dirty="0">
                <a:solidFill>
                  <a:srgbClr val="2A2742"/>
                </a:solidFill>
                <a:latin typeface="Arimo" pitchFamily="34" charset="0"/>
                <a:ea typeface="Arimo" pitchFamily="34" charset="-122"/>
                <a:cs typeface="Arimo" pitchFamily="34" charset="-120"/>
              </a:rPr>
              <a:t>Sử dụng kiểm định Chi-square và hồi quy tuyến tính để phân tích mối liên hệ giữa điểm nhận thức và điểm tuân thủ. Kết quả dự kiến cho thấy mối tương quan trung bình đến mạnh (ví dụ: hệ số tương quan R khoảng 0.65, với ý nghĩa thống kê p &lt; 0.05), chứng tỏ nhận thức cao có xu hướng đi kèm với mức độ tuân thủ tốt hơn.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8652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Bàn Luận và Kết Luận</a:t>
            </a:r>
            <a:endParaRPr lang="en-US" sz="4450" dirty="0"/>
          </a:p>
        </p:txBody>
      </p:sp>
      <p:sp>
        <p:nvSpPr>
          <p:cNvPr id="3" name="Text 1"/>
          <p:cNvSpPr/>
          <p:nvPr/>
        </p:nvSpPr>
        <p:spPr>
          <a:xfrm>
            <a:off x="793790" y="296227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Bàn luận</a:t>
            </a:r>
            <a:endParaRPr lang="en-US" sz="2200" dirty="0"/>
          </a:p>
        </p:txBody>
      </p:sp>
      <p:sp>
        <p:nvSpPr>
          <p:cNvPr id="4" name="Text 2"/>
          <p:cNvSpPr/>
          <p:nvPr/>
        </p:nvSpPr>
        <p:spPr>
          <a:xfrm>
            <a:off x="793790" y="3543419"/>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Nhận thức của điều dưỡng đóng vai trò quan trọng nhưng không phải là yếu tố duy nhất quyết định tuân thủ. Các yếu tố như khối lượng công việc, tình trạng thiết bị và sự hỗ trợ từ lãnh đạo cũng cần được quan tâm.</a:t>
            </a:r>
            <a:endParaRPr lang="en-US" sz="1750" dirty="0"/>
          </a:p>
        </p:txBody>
      </p:sp>
      <p:sp>
        <p:nvSpPr>
          <p:cNvPr id="5" name="Text 3"/>
          <p:cNvSpPr/>
          <p:nvPr/>
        </p:nvSpPr>
        <p:spPr>
          <a:xfrm>
            <a:off x="7599521" y="296227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Kết luận</a:t>
            </a:r>
            <a:endParaRPr lang="en-US" sz="2200" dirty="0"/>
          </a:p>
        </p:txBody>
      </p:sp>
      <p:sp>
        <p:nvSpPr>
          <p:cNvPr id="6" name="Text 4"/>
          <p:cNvSpPr/>
          <p:nvPr/>
        </p:nvSpPr>
        <p:spPr>
          <a:xfrm>
            <a:off x="7599521" y="3543419"/>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Việc theo dõi cân nặng trong ICU là bước quan trọng góp phần điều chỉnh liều thuốc, hỗ trợ dinh dưỡng và quản lý bệnh nhân. Mối liên hệ giữa nhận thức và tuân thủ là khá rõ ràng.</a:t>
            </a:r>
            <a:endParaRPr lang="en-US" sz="1750" dirty="0"/>
          </a:p>
        </p:txBody>
      </p:sp>
      <p:sp>
        <p:nvSpPr>
          <p:cNvPr id="7" name="Text 5"/>
          <p:cNvSpPr/>
          <p:nvPr/>
        </p:nvSpPr>
        <p:spPr>
          <a:xfrm>
            <a:off x="793790" y="545425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Nghiên cứu cho thấy nhận thức của điều dưỡng đóng vai trò quan trọng nhưng không phải là yếu tố duy nhất quyết định tuân thủ. Các yếu tố khác như khối lượng công việc, tình trạng thiết bị và sự hỗ trợ từ lãnh đạo cũng cần được quan tâm. Việc theo dõi cân nặng trong ICU là bước quan trọng góp phần điều chỉnh liều thuốc, hỗ trợ dinh dưỡng và quản lý bệnh nhân.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0218" y="623173"/>
            <a:ext cx="5644515" cy="705564"/>
          </a:xfrm>
          <a:prstGeom prst="rect">
            <a:avLst/>
          </a:prstGeom>
          <a:noFill/>
          <a:ln/>
        </p:spPr>
        <p:txBody>
          <a:bodyPr wrap="none" lIns="0" tIns="0" rIns="0" bIns="0" rtlCol="0" anchor="t"/>
          <a:lstStyle/>
          <a:p>
            <a:pPr algn="l" indent="0" marL="0">
              <a:lnSpc>
                <a:spcPts val="5550"/>
              </a:lnSpc>
              <a:buNone/>
            </a:pPr>
            <a:r>
              <a:rPr lang="en-US" sz="4400" b="1" dirty="0">
                <a:solidFill>
                  <a:srgbClr val="231971"/>
                </a:solidFill>
                <a:latin typeface="Outfit Extra Bold" pitchFamily="34" charset="0"/>
                <a:ea typeface="Outfit Extra Bold" pitchFamily="34" charset="-122"/>
                <a:cs typeface="Outfit Extra Bold" pitchFamily="34" charset="-120"/>
              </a:rPr>
              <a:t>Khuyến Nghị</a:t>
            </a:r>
            <a:endParaRPr lang="en-US" sz="4400" dirty="0"/>
          </a:p>
        </p:txBody>
      </p:sp>
      <p:sp>
        <p:nvSpPr>
          <p:cNvPr id="3" name="Shape 1"/>
          <p:cNvSpPr/>
          <p:nvPr/>
        </p:nvSpPr>
        <p:spPr>
          <a:xfrm>
            <a:off x="790218" y="1780222"/>
            <a:ext cx="2174915" cy="1300639"/>
          </a:xfrm>
          <a:prstGeom prst="roundRect">
            <a:avLst>
              <a:gd name="adj" fmla="val 7291"/>
            </a:avLst>
          </a:prstGeom>
          <a:solidFill>
            <a:srgbClr val="E9E6FA"/>
          </a:solidFill>
          <a:ln w="7620">
            <a:solidFill>
              <a:srgbClr val="BDB8DF"/>
            </a:solidFill>
            <a:prstDash val="solid"/>
          </a:ln>
        </p:spPr>
      </p:sp>
      <p:sp>
        <p:nvSpPr>
          <p:cNvPr id="4" name="Text 2"/>
          <p:cNvSpPr/>
          <p:nvPr/>
        </p:nvSpPr>
        <p:spPr>
          <a:xfrm>
            <a:off x="1718905" y="2232065"/>
            <a:ext cx="317421" cy="396835"/>
          </a:xfrm>
          <a:prstGeom prst="rect">
            <a:avLst/>
          </a:prstGeom>
          <a:noFill/>
          <a:ln/>
        </p:spPr>
        <p:txBody>
          <a:bodyPr wrap="none" lIns="0" tIns="0" rIns="0" bIns="0" rtlCol="0" anchor="t"/>
          <a:lstStyle/>
          <a:p>
            <a:pPr algn="ctr" indent="0" marL="0">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1</a:t>
            </a:r>
            <a:endParaRPr lang="en-US" sz="2500" dirty="0"/>
          </a:p>
        </p:txBody>
      </p:sp>
      <p:sp>
        <p:nvSpPr>
          <p:cNvPr id="5" name="Text 3"/>
          <p:cNvSpPr/>
          <p:nvPr/>
        </p:nvSpPr>
        <p:spPr>
          <a:xfrm>
            <a:off x="3190875" y="2005965"/>
            <a:ext cx="2822258" cy="352663"/>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Đào tạo</a:t>
            </a:r>
            <a:endParaRPr lang="en-US" sz="2200" dirty="0"/>
          </a:p>
        </p:txBody>
      </p:sp>
      <p:sp>
        <p:nvSpPr>
          <p:cNvPr id="6" name="Text 4"/>
          <p:cNvSpPr/>
          <p:nvPr/>
        </p:nvSpPr>
        <p:spPr>
          <a:xfrm>
            <a:off x="3190875" y="2494002"/>
            <a:ext cx="7538680" cy="361117"/>
          </a:xfrm>
          <a:prstGeom prst="rect">
            <a:avLst/>
          </a:prstGeom>
          <a:noFill/>
          <a:ln/>
        </p:spPr>
        <p:txBody>
          <a:bodyPr wrap="non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Tăng cường đào tạo chuyên sâu cho điều dưỡng về quy trình đo cân nặng.</a:t>
            </a:r>
            <a:endParaRPr lang="en-US" sz="1750" dirty="0"/>
          </a:p>
        </p:txBody>
      </p:sp>
      <p:sp>
        <p:nvSpPr>
          <p:cNvPr id="7" name="Shape 5"/>
          <p:cNvSpPr/>
          <p:nvPr/>
        </p:nvSpPr>
        <p:spPr>
          <a:xfrm>
            <a:off x="3078004" y="3065621"/>
            <a:ext cx="10649307" cy="15240"/>
          </a:xfrm>
          <a:prstGeom prst="roundRect">
            <a:avLst>
              <a:gd name="adj" fmla="val 622236"/>
            </a:avLst>
          </a:prstGeom>
          <a:solidFill>
            <a:srgbClr val="BDB8DF"/>
          </a:solidFill>
          <a:ln/>
        </p:spPr>
      </p:sp>
      <p:sp>
        <p:nvSpPr>
          <p:cNvPr id="8" name="Shape 6"/>
          <p:cNvSpPr/>
          <p:nvPr/>
        </p:nvSpPr>
        <p:spPr>
          <a:xfrm>
            <a:off x="790218" y="3193733"/>
            <a:ext cx="4349948" cy="1300639"/>
          </a:xfrm>
          <a:prstGeom prst="roundRect">
            <a:avLst>
              <a:gd name="adj" fmla="val 7291"/>
            </a:avLst>
          </a:prstGeom>
          <a:solidFill>
            <a:srgbClr val="E9E6FA"/>
          </a:solidFill>
          <a:ln w="7620">
            <a:solidFill>
              <a:srgbClr val="BDB8DF"/>
            </a:solidFill>
            <a:prstDash val="solid"/>
          </a:ln>
        </p:spPr>
      </p:sp>
      <p:sp>
        <p:nvSpPr>
          <p:cNvPr id="9" name="Text 7"/>
          <p:cNvSpPr/>
          <p:nvPr/>
        </p:nvSpPr>
        <p:spPr>
          <a:xfrm>
            <a:off x="2806422" y="3645575"/>
            <a:ext cx="317421" cy="396835"/>
          </a:xfrm>
          <a:prstGeom prst="rect">
            <a:avLst/>
          </a:prstGeom>
          <a:noFill/>
          <a:ln/>
        </p:spPr>
        <p:txBody>
          <a:bodyPr wrap="none" lIns="0" tIns="0" rIns="0" bIns="0" rtlCol="0" anchor="t"/>
          <a:lstStyle/>
          <a:p>
            <a:pPr algn="ctr" indent="0" marL="0">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2</a:t>
            </a:r>
            <a:endParaRPr lang="en-US" sz="2500" dirty="0"/>
          </a:p>
        </p:txBody>
      </p:sp>
      <p:sp>
        <p:nvSpPr>
          <p:cNvPr id="10" name="Text 8"/>
          <p:cNvSpPr/>
          <p:nvPr/>
        </p:nvSpPr>
        <p:spPr>
          <a:xfrm>
            <a:off x="5365909" y="3419475"/>
            <a:ext cx="2822258" cy="352663"/>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Cơ sở vật chất</a:t>
            </a:r>
            <a:endParaRPr lang="en-US" sz="2200" dirty="0"/>
          </a:p>
        </p:txBody>
      </p:sp>
      <p:sp>
        <p:nvSpPr>
          <p:cNvPr id="11" name="Text 9"/>
          <p:cNvSpPr/>
          <p:nvPr/>
        </p:nvSpPr>
        <p:spPr>
          <a:xfrm>
            <a:off x="5365909" y="3907512"/>
            <a:ext cx="5730121" cy="361117"/>
          </a:xfrm>
          <a:prstGeom prst="rect">
            <a:avLst/>
          </a:prstGeom>
          <a:noFill/>
          <a:ln/>
        </p:spPr>
        <p:txBody>
          <a:bodyPr wrap="non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Cải thiện cơ sở vật chất, đầu tư thiết bị đo cân chính xác.</a:t>
            </a:r>
            <a:endParaRPr lang="en-US" sz="1750" dirty="0"/>
          </a:p>
        </p:txBody>
      </p:sp>
      <p:sp>
        <p:nvSpPr>
          <p:cNvPr id="12" name="Shape 10"/>
          <p:cNvSpPr/>
          <p:nvPr/>
        </p:nvSpPr>
        <p:spPr>
          <a:xfrm>
            <a:off x="5253037" y="4479131"/>
            <a:ext cx="8474273" cy="15240"/>
          </a:xfrm>
          <a:prstGeom prst="roundRect">
            <a:avLst>
              <a:gd name="adj" fmla="val 622236"/>
            </a:avLst>
          </a:prstGeom>
          <a:solidFill>
            <a:srgbClr val="BDB8DF"/>
          </a:solidFill>
          <a:ln/>
        </p:spPr>
      </p:sp>
      <p:sp>
        <p:nvSpPr>
          <p:cNvPr id="13" name="Shape 11"/>
          <p:cNvSpPr/>
          <p:nvPr/>
        </p:nvSpPr>
        <p:spPr>
          <a:xfrm>
            <a:off x="790218" y="4607243"/>
            <a:ext cx="6524982" cy="1661755"/>
          </a:xfrm>
          <a:prstGeom prst="roundRect">
            <a:avLst>
              <a:gd name="adj" fmla="val 5707"/>
            </a:avLst>
          </a:prstGeom>
          <a:solidFill>
            <a:srgbClr val="E9E6FA"/>
          </a:solidFill>
          <a:ln w="7620">
            <a:solidFill>
              <a:srgbClr val="BDB8DF"/>
            </a:solidFill>
            <a:prstDash val="solid"/>
          </a:ln>
        </p:spPr>
      </p:sp>
      <p:sp>
        <p:nvSpPr>
          <p:cNvPr id="14" name="Text 12"/>
          <p:cNvSpPr/>
          <p:nvPr/>
        </p:nvSpPr>
        <p:spPr>
          <a:xfrm>
            <a:off x="3893939" y="5239703"/>
            <a:ext cx="317421" cy="396835"/>
          </a:xfrm>
          <a:prstGeom prst="rect">
            <a:avLst/>
          </a:prstGeom>
          <a:noFill/>
          <a:ln/>
        </p:spPr>
        <p:txBody>
          <a:bodyPr wrap="none" lIns="0" tIns="0" rIns="0" bIns="0" rtlCol="0" anchor="t"/>
          <a:lstStyle/>
          <a:p>
            <a:pPr algn="ctr" indent="0" marL="0">
              <a:lnSpc>
                <a:spcPts val="4000"/>
              </a:lnSpc>
              <a:buNone/>
            </a:pPr>
            <a:r>
              <a:rPr lang="en-US" sz="2500" b="1" dirty="0">
                <a:solidFill>
                  <a:srgbClr val="2A2742"/>
                </a:solidFill>
                <a:latin typeface="Outfit Extra Bold" pitchFamily="34" charset="0"/>
                <a:ea typeface="Outfit Extra Bold" pitchFamily="34" charset="-122"/>
                <a:cs typeface="Outfit Extra Bold" pitchFamily="34" charset="-120"/>
              </a:rPr>
              <a:t>3</a:t>
            </a:r>
            <a:endParaRPr lang="en-US" sz="2500" dirty="0"/>
          </a:p>
        </p:txBody>
      </p:sp>
      <p:sp>
        <p:nvSpPr>
          <p:cNvPr id="15" name="Text 13"/>
          <p:cNvSpPr/>
          <p:nvPr/>
        </p:nvSpPr>
        <p:spPr>
          <a:xfrm>
            <a:off x="7540942" y="4832985"/>
            <a:ext cx="2822258" cy="352663"/>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Chính sách</a:t>
            </a:r>
            <a:endParaRPr lang="en-US" sz="2200" dirty="0"/>
          </a:p>
        </p:txBody>
      </p:sp>
      <p:sp>
        <p:nvSpPr>
          <p:cNvPr id="16" name="Text 14"/>
          <p:cNvSpPr/>
          <p:nvPr/>
        </p:nvSpPr>
        <p:spPr>
          <a:xfrm>
            <a:off x="7540942" y="5321022"/>
            <a:ext cx="6073497" cy="722233"/>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Xây dựng và thực hiện các chính sách nội bộ nhằm nhấn mạnh tầm quan trọng của việc tuân thủ quy trình.</a:t>
            </a:r>
            <a:endParaRPr lang="en-US" sz="1750" dirty="0"/>
          </a:p>
        </p:txBody>
      </p:sp>
      <p:sp>
        <p:nvSpPr>
          <p:cNvPr id="17" name="Text 15"/>
          <p:cNvSpPr/>
          <p:nvPr/>
        </p:nvSpPr>
        <p:spPr>
          <a:xfrm>
            <a:off x="790218" y="6522958"/>
            <a:ext cx="13049964" cy="1083350"/>
          </a:xfrm>
          <a:prstGeom prst="rect">
            <a:avLst/>
          </a:prstGeom>
          <a:noFill/>
          <a:ln/>
        </p:spPr>
        <p:txBody>
          <a:bodyPr wrap="square" lIns="0" tIns="0" rIns="0" bIns="0" rtlCol="0" anchor="t"/>
          <a:lstStyle/>
          <a:p>
            <a:pPr algn="l" indent="0" marL="0">
              <a:lnSpc>
                <a:spcPts val="2800"/>
              </a:lnSpc>
              <a:buNone/>
            </a:pPr>
            <a:r>
              <a:rPr lang="en-US" sz="1750" dirty="0">
                <a:solidFill>
                  <a:srgbClr val="2A2742"/>
                </a:solidFill>
                <a:latin typeface="Arimo" pitchFamily="34" charset="0"/>
                <a:ea typeface="Arimo" pitchFamily="34" charset="-122"/>
                <a:cs typeface="Arimo" pitchFamily="34" charset="-120"/>
              </a:rPr>
              <a:t>Nghiên cứu đề xuất tăng cường đào tạo chuyên sâu cho điều dưỡng về quy trình đo cân nặng, cải thiện cơ sở vật chất và đầu tư thiết bị đo cân chính xác, cũng như xây dựng và thực hiện các chính sách nội bộ nhằm nhấn mạnh tầm quan trọng của việc tuân thủ quy trình, qua đó nâng cao chất lượng chăm sóc bệnh nhân ICU.</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2025-03-20T15:02:20Z</dcterms:created>
  <dcterms:modified xsi:type="dcterms:W3CDTF">2025-03-20T15:02:20Z</dcterms:modified>
</cp:coreProperties>
</file>